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60" r:id="rId3"/>
    <p:sldId id="261" r:id="rId4"/>
    <p:sldId id="265" r:id="rId5"/>
    <p:sldId id="282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58" r:id="rId1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2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Good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morning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ladies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gentlem</a:t>
            </a:r>
            <a:r>
              <a:rPr lang="en-US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n,</a:t>
            </a:r>
          </a:p>
          <a:p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At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first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I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would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like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introduce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myself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My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name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Jana and I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am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indu</a:t>
            </a:r>
            <a:r>
              <a:rPr lang="en-US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representative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Compex</a:t>
            </a:r>
            <a:endParaRPr lang="cs-CZ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company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from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Czech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republic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  <a:p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have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seen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live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surgery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noninvasive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blefaroplasty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fibromas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removal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performed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by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our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doctor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Macková and I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her very much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excellent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job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has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treated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patients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Jett Plasma Lift Medical 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device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67911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33425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94129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53263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cs-CZ" sz="1100" dirty="0" err="1"/>
              <a:t>After</a:t>
            </a:r>
            <a:r>
              <a:rPr lang="cs-CZ" sz="1100" dirty="0"/>
              <a:t> </a:t>
            </a:r>
            <a:r>
              <a:rPr lang="cs-CZ" sz="1100" dirty="0" err="1"/>
              <a:t>treatment</a:t>
            </a:r>
            <a:r>
              <a:rPr lang="cs-CZ" sz="1100" dirty="0"/>
              <a:t> </a:t>
            </a:r>
            <a:r>
              <a:rPr lang="cs-CZ" sz="1100" dirty="0" err="1"/>
              <a:t>apply</a:t>
            </a:r>
            <a:r>
              <a:rPr lang="cs-CZ" sz="1100" dirty="0"/>
              <a:t> </a:t>
            </a:r>
            <a:r>
              <a:rPr lang="cs-CZ" sz="1100" dirty="0" err="1">
                <a:solidFill>
                  <a:srgbClr val="C00000"/>
                </a:solidFill>
              </a:rPr>
              <a:t>antibacterial</a:t>
            </a:r>
            <a:r>
              <a:rPr lang="cs-CZ" sz="1100" dirty="0">
                <a:solidFill>
                  <a:srgbClr val="C00000"/>
                </a:solidFill>
              </a:rPr>
              <a:t> and </a:t>
            </a:r>
            <a:r>
              <a:rPr lang="cs-CZ" sz="1100" dirty="0" err="1">
                <a:solidFill>
                  <a:srgbClr val="C00000"/>
                </a:solidFill>
              </a:rPr>
              <a:t>disinfection</a:t>
            </a:r>
            <a:r>
              <a:rPr lang="cs-CZ" sz="1100" dirty="0">
                <a:solidFill>
                  <a:srgbClr val="C00000"/>
                </a:solidFill>
              </a:rPr>
              <a:t> </a:t>
            </a:r>
            <a:r>
              <a:rPr lang="cs-CZ" sz="1100" dirty="0" err="1"/>
              <a:t>cream</a:t>
            </a:r>
            <a:r>
              <a:rPr lang="cs-CZ" sz="1100" dirty="0"/>
              <a:t> </a:t>
            </a:r>
            <a:r>
              <a:rPr lang="cs-CZ" sz="1100" dirty="0" err="1"/>
              <a:t>leading</a:t>
            </a:r>
            <a:r>
              <a:rPr lang="cs-CZ" sz="1100" dirty="0"/>
              <a:t> to </a:t>
            </a:r>
            <a:r>
              <a:rPr lang="cs-CZ" sz="1100" dirty="0" err="1"/>
              <a:t>healing</a:t>
            </a:r>
            <a:r>
              <a:rPr lang="cs-CZ" sz="1100" dirty="0"/>
              <a:t>, </a:t>
            </a:r>
            <a:r>
              <a:rPr lang="cs-CZ" sz="1100" dirty="0" err="1"/>
              <a:t>regeneration</a:t>
            </a:r>
            <a:r>
              <a:rPr lang="cs-CZ" sz="1100" dirty="0"/>
              <a:t> </a:t>
            </a:r>
            <a:r>
              <a:rPr lang="cs-CZ" sz="1100" dirty="0" err="1"/>
              <a:t>of</a:t>
            </a:r>
            <a:r>
              <a:rPr lang="cs-CZ" sz="1100" dirty="0"/>
              <a:t> epidermis as </a:t>
            </a:r>
            <a:r>
              <a:rPr lang="cs-CZ" sz="1100" dirty="0" err="1"/>
              <a:t>after</a:t>
            </a:r>
            <a:r>
              <a:rPr lang="cs-CZ" sz="1100" dirty="0"/>
              <a:t> </a:t>
            </a:r>
            <a:r>
              <a:rPr lang="cs-CZ" sz="1100" dirty="0" err="1"/>
              <a:t>lasers</a:t>
            </a:r>
            <a:r>
              <a:rPr lang="cs-CZ" sz="1100" dirty="0"/>
              <a:t> </a:t>
            </a:r>
            <a:r>
              <a:rPr lang="cs-CZ" sz="1100" dirty="0" err="1"/>
              <a:t>treatment</a:t>
            </a:r>
            <a:r>
              <a:rPr lang="cs-CZ" sz="1100" dirty="0"/>
              <a:t>.</a:t>
            </a:r>
            <a:r>
              <a:rPr lang="cs-CZ" sz="1100" baseline="0" dirty="0"/>
              <a:t> </a:t>
            </a:r>
            <a:r>
              <a:rPr lang="cs-CZ" sz="1100" baseline="0" dirty="0" err="1"/>
              <a:t>A</a:t>
            </a:r>
            <a:r>
              <a:rPr lang="cs-CZ" sz="1100" dirty="0" err="1"/>
              <a:t>lso</a:t>
            </a:r>
            <a:r>
              <a:rPr lang="cs-CZ" sz="1100" dirty="0"/>
              <a:t> </a:t>
            </a:r>
            <a:r>
              <a:rPr lang="cs-CZ" sz="1100" dirty="0" err="1"/>
              <a:t>can</a:t>
            </a:r>
            <a:r>
              <a:rPr lang="cs-CZ" sz="1100" dirty="0"/>
              <a:t> </a:t>
            </a:r>
            <a:r>
              <a:rPr lang="cs-CZ" sz="1100" dirty="0" err="1"/>
              <a:t>apply</a:t>
            </a:r>
            <a:r>
              <a:rPr lang="cs-CZ" sz="1100" dirty="0"/>
              <a:t> </a:t>
            </a:r>
            <a:r>
              <a:rPr lang="cs-CZ" sz="1100" dirty="0" err="1">
                <a:solidFill>
                  <a:srgbClr val="C00000"/>
                </a:solidFill>
              </a:rPr>
              <a:t>hyaluronic</a:t>
            </a:r>
            <a:r>
              <a:rPr lang="cs-CZ" sz="1100" dirty="0">
                <a:solidFill>
                  <a:srgbClr val="C00000"/>
                </a:solidFill>
              </a:rPr>
              <a:t> acid </a:t>
            </a:r>
            <a:r>
              <a:rPr lang="cs-CZ" sz="1100" dirty="0" err="1"/>
              <a:t>or</a:t>
            </a:r>
            <a:r>
              <a:rPr lang="cs-CZ" sz="1100" dirty="0"/>
              <a:t> /</a:t>
            </a:r>
            <a:r>
              <a:rPr lang="cs-CZ" sz="1100" dirty="0" err="1"/>
              <a:t>with</a:t>
            </a:r>
            <a:r>
              <a:rPr lang="cs-CZ" sz="1100" dirty="0"/>
              <a:t> </a:t>
            </a:r>
            <a:r>
              <a:rPr lang="cs-CZ" sz="1100" dirty="0">
                <a:solidFill>
                  <a:srgbClr val="C00000"/>
                </a:solidFill>
              </a:rPr>
              <a:t>vitamin C</a:t>
            </a:r>
            <a:r>
              <a:rPr lang="cs-CZ" sz="1100" dirty="0"/>
              <a:t> to </a:t>
            </a:r>
            <a:r>
              <a:rPr lang="cs-CZ" sz="1100" dirty="0" err="1"/>
              <a:t>faster</a:t>
            </a:r>
            <a:r>
              <a:rPr lang="cs-CZ" sz="1100" dirty="0"/>
              <a:t> </a:t>
            </a:r>
            <a:r>
              <a:rPr lang="cs-CZ" sz="1100" dirty="0" err="1"/>
              <a:t>healing</a:t>
            </a:r>
            <a:r>
              <a:rPr lang="cs-CZ" sz="1100" dirty="0"/>
              <a:t>, </a:t>
            </a:r>
            <a:r>
              <a:rPr lang="cs-CZ" sz="1100" dirty="0" err="1"/>
              <a:t>hydration</a:t>
            </a:r>
            <a:r>
              <a:rPr lang="cs-CZ" sz="1100" dirty="0"/>
              <a:t>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deep</a:t>
            </a:r>
            <a:r>
              <a:rPr lang="cs-CZ" sz="1100" dirty="0"/>
              <a:t> part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the</a:t>
            </a:r>
            <a:r>
              <a:rPr lang="cs-CZ" sz="1100" dirty="0"/>
              <a:t> skin and start </a:t>
            </a:r>
            <a:r>
              <a:rPr lang="cs-CZ" sz="1100" dirty="0" err="1"/>
              <a:t>neocollagenesis</a:t>
            </a:r>
            <a:r>
              <a:rPr lang="cs-CZ" sz="1100" dirty="0"/>
              <a:t>. </a:t>
            </a:r>
            <a:r>
              <a:rPr lang="cs-CZ" sz="1100" dirty="0" err="1"/>
              <a:t>For</a:t>
            </a:r>
            <a:r>
              <a:rPr lang="cs-CZ" sz="1100" dirty="0"/>
              <a:t> </a:t>
            </a:r>
            <a:r>
              <a:rPr lang="cs-CZ" sz="1100" dirty="0" err="1"/>
              <a:t>example</a:t>
            </a:r>
            <a:r>
              <a:rPr lang="cs-CZ" sz="1100" dirty="0"/>
              <a:t> </a:t>
            </a:r>
            <a:r>
              <a:rPr lang="cs-CZ" sz="1100" dirty="0" err="1"/>
              <a:t>some</a:t>
            </a:r>
            <a:r>
              <a:rPr lang="cs-CZ" sz="1100" dirty="0"/>
              <a:t> </a:t>
            </a:r>
            <a:r>
              <a:rPr lang="cs-CZ" sz="1100" dirty="0" err="1"/>
              <a:t>cica</a:t>
            </a:r>
            <a:r>
              <a:rPr lang="cs-CZ" sz="1100" dirty="0"/>
              <a:t> </a:t>
            </a:r>
            <a:r>
              <a:rPr lang="cs-CZ" sz="1100" dirty="0" err="1"/>
              <a:t>cream</a:t>
            </a:r>
            <a:r>
              <a:rPr lang="cs-CZ" sz="110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100" spc="-1" dirty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TeXGyreAdventor" panose="00000800000000000000" pitchFamily="50" charset="-1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spc="-1" dirty="0" err="1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eXGyreAdventor" panose="00000800000000000000" pitchFamily="50" charset="-18"/>
              </a:rPr>
              <a:t>Sunglasses</a:t>
            </a:r>
            <a:r>
              <a:rPr lang="cs-CZ" sz="1100" b="0" strike="noStrike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TeXGyreAdventor" panose="00000800000000000000" pitchFamily="50" charset="-18"/>
              </a:rPr>
              <a:t>	</a:t>
            </a:r>
          </a:p>
          <a:p>
            <a:endParaRPr lang="cs-CZ" sz="1100" dirty="0"/>
          </a:p>
          <a:p>
            <a:endParaRPr lang="cs-CZ" sz="1100" b="0" i="0" u="none" strike="noStrike" cap="non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Arial"/>
              <a:cs typeface="Arial"/>
              <a:sym typeface="Arial"/>
            </a:endParaRPr>
          </a:p>
          <a:p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For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prolonging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results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recommend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special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serum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Jett Plasma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Liftvital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panthenol,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hyaluronic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acid, vitamin C and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other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substances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developed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by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our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key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dermatologist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4485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attention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would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very happy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our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stand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 (27) to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see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our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products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Jett Plasma Lift Medical has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European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CE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certification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medical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devices.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device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uses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direct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current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create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 plasma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discharge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It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voltage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200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Volts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highest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output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1.8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Watts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biggest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advantages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fact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treatment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Jett Plasma Lift Medical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contactless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Discharge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produced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between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 tip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patient´s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body.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0535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Necessery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distance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plasma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creation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0.5 </a:t>
            </a:r>
            <a:r>
              <a:rPr lang="en-US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cent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imetres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discharge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visible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touch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skin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hold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device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up, plasma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discharge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not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created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  <a:p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comparison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AC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electrocauters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Jett Plasma Lift Medical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more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precise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enables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treat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really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areas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–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affected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spot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size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only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0.1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milimetres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</a:t>
            </a:r>
          </a:p>
          <a:p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range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intensity,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which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can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set on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device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from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0.6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Watts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1.8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watts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So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when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want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at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different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intensity level,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just set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it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up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at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device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still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with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only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one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machine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0768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Indications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are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example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removing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fibroma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hemangioma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pigmented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spots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warts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 Plasma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discharge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can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also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soften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smoothe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scars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remove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spider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veins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wrinkles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especially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in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face.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Procedure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called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noninvasive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blepharoplasty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able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remove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wrinkles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around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eyes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modify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eye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shape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6425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I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am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going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to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explain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principle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noninvasive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blepharoplasty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next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slides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Here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can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see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skin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layers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epidermis and dermis.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4781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First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treatment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technique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which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doctor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Macková has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performed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was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scanning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It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warms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epidermis and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makes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superficial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burns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This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process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causes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resurfation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regeneration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epidermis.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06173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During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second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technique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dot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-by-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dot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plasma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discharge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penetrates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deeply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into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dermis and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causes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microtraumas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28804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During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second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technique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dot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-by-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dot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, plasma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discharge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penetrates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deeply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into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dermis and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causes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cs-CZ" sz="1100" b="0" i="0" u="none" strike="noStrike" cap="non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microtraumas</a:t>
            </a: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2871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73087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jpg"/><Relationship Id="rId7" Type="http://schemas.microsoft.com/office/2007/relationships/hdphoto" Target="../media/hdphoto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g"/><Relationship Id="rId7" Type="http://schemas.microsoft.com/office/2007/relationships/hdphoto" Target="../media/hdphoto6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microsoft.com/office/2007/relationships/hdphoto" Target="../media/hdphoto5.wdp"/><Relationship Id="rId4" Type="http://schemas.openxmlformats.org/officeDocument/2006/relationships/image" Target="../media/image20.pn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microsoft.com/office/2007/relationships/hdphoto" Target="../media/hdphoto8.wdp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microsoft.com/office/2007/relationships/hdphoto" Target="../media/hdphoto1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microsoft.com/office/2007/relationships/hdphoto" Target="../media/hdphoto10.wdp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/>
        </p:nvSpPr>
        <p:spPr>
          <a:xfrm>
            <a:off x="311700" y="4701775"/>
            <a:ext cx="8520600" cy="12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sk-SK" sz="44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Jett Plasma Lift Medical</a:t>
            </a:r>
            <a:endParaRPr lang="sk-SK" sz="440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Pictures 4 days after 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3" descr="C:\Users\Veronika\Desktop\Plasma Jett hard blepharoplastika\P3070060.JPG">
            <a:extLst>
              <a:ext uri="{FF2B5EF4-FFF2-40B4-BE49-F238E27FC236}">
                <a16:creationId xmlns:a16="http://schemas.microsoft.com/office/drawing/2014/main" id="{C624A9DD-EE7B-46CC-A223-441CCF3ED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21" y="1234404"/>
            <a:ext cx="3397846" cy="237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Veronika\Desktop\Plasma Jett hard blepharoplastika\P3070064.JPG">
            <a:extLst>
              <a:ext uri="{FF2B5EF4-FFF2-40B4-BE49-F238E27FC236}">
                <a16:creationId xmlns:a16="http://schemas.microsoft.com/office/drawing/2014/main" id="{B9CB0948-53E0-4717-A0A3-5A630D368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684" y="1219446"/>
            <a:ext cx="3519828" cy="240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Veronika\Desktop\Plasma Jett hard blepharoplastika\P3070066.JPG">
            <a:extLst>
              <a:ext uri="{FF2B5EF4-FFF2-40B4-BE49-F238E27FC236}">
                <a16:creationId xmlns:a16="http://schemas.microsoft.com/office/drawing/2014/main" id="{9A973BC5-0DD0-4773-86FE-D06331370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192" y="3707464"/>
            <a:ext cx="3707406" cy="253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622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Pictures 10 days after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C:\Users\Veronika\Desktop\Plasma Jett hard blepharoplastika\P3140077.JPG">
            <a:extLst>
              <a:ext uri="{FF2B5EF4-FFF2-40B4-BE49-F238E27FC236}">
                <a16:creationId xmlns:a16="http://schemas.microsoft.com/office/drawing/2014/main" id="{741555A6-7B04-436E-A4EB-5512AF1BE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452" y="1237756"/>
            <a:ext cx="3677741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Veronika\Desktop\Plasma Jett hard blepharoplastika\P3140080.JPG">
            <a:extLst>
              <a:ext uri="{FF2B5EF4-FFF2-40B4-BE49-F238E27FC236}">
                <a16:creationId xmlns:a16="http://schemas.microsoft.com/office/drawing/2014/main" id="{B58F2DCE-701E-474F-B5AB-9BF235BC1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93" y="3620949"/>
            <a:ext cx="388320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Veronika\Desktop\Plasma Jett hard blepharoplastika\P3140078.JPG">
            <a:extLst>
              <a:ext uri="{FF2B5EF4-FFF2-40B4-BE49-F238E27FC236}">
                <a16:creationId xmlns:a16="http://schemas.microsoft.com/office/drawing/2014/main" id="{F4361A73-D0DC-4502-B093-7CD1EC6C6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954" y="2318197"/>
            <a:ext cx="3732251" cy="252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662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Pictures 3 months after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2" descr="C:\Users\Veronika\Desktop\Plasma Jett hard blepharoplastika\IMG_23.jpg">
            <a:extLst>
              <a:ext uri="{FF2B5EF4-FFF2-40B4-BE49-F238E27FC236}">
                <a16:creationId xmlns:a16="http://schemas.microsoft.com/office/drawing/2014/main" id="{95E16670-3617-4B35-89C5-9BA4DB329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4275360" cy="224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Veronika\Desktop\Plasma Jett hard blepharoplastika\IMG_24.jpg">
            <a:extLst>
              <a:ext uri="{FF2B5EF4-FFF2-40B4-BE49-F238E27FC236}">
                <a16:creationId xmlns:a16="http://schemas.microsoft.com/office/drawing/2014/main" id="{F11FC223-AAAD-461E-8B7B-8244F011A9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97435"/>
            <a:ext cx="3024336" cy="266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Veronika\Desktop\Plasma Jett hard blepharoplastika\po 3 měs. (.jpg">
            <a:extLst>
              <a:ext uri="{FF2B5EF4-FFF2-40B4-BE49-F238E27FC236}">
                <a16:creationId xmlns:a16="http://schemas.microsoft.com/office/drawing/2014/main" id="{A85EE30C-EC5C-474C-950D-381E6A77B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1" y="1557282"/>
            <a:ext cx="3384376" cy="43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143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Before / after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C:\Users\Veronika\Desktop\Plasma Jett hard blepharoplastika\IMG_3680.jpg">
            <a:extLst>
              <a:ext uri="{FF2B5EF4-FFF2-40B4-BE49-F238E27FC236}">
                <a16:creationId xmlns:a16="http://schemas.microsoft.com/office/drawing/2014/main" id="{D515E800-E3D5-48E4-ACDA-27A61D5ED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482" y="1099695"/>
            <a:ext cx="5112568" cy="277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Veronika\Desktop\Plasma Jett hard blepharoplastika\IMG_23.jpg">
            <a:extLst>
              <a:ext uri="{FF2B5EF4-FFF2-40B4-BE49-F238E27FC236}">
                <a16:creationId xmlns:a16="http://schemas.microsoft.com/office/drawing/2014/main" id="{E14970C6-C0CF-4501-9B2E-33BBB6B36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359" y="3997530"/>
            <a:ext cx="5292588" cy="277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408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After-blepharoplasty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Obrázek 2">
            <a:extLst>
              <a:ext uri="{FF2B5EF4-FFF2-40B4-BE49-F238E27FC236}">
                <a16:creationId xmlns:a16="http://schemas.microsoft.com/office/drawing/2014/main" id="{39897D9A-15CA-4D70-AF56-AEEE60A3AD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24744"/>
            <a:ext cx="5229200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13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49" y="581125"/>
            <a:ext cx="6103975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cs-CZ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Jett Plasma Lift </a:t>
            </a:r>
            <a:r>
              <a:rPr lang="cs-CZ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6314" y="1232570"/>
            <a:ext cx="3313522" cy="4854837"/>
          </a:xfrm>
        </p:spPr>
        <p:txBody>
          <a:bodyPr/>
          <a:lstStyle/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MEDICAL 1023</a:t>
            </a:r>
            <a:b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D/C </a:t>
            </a:r>
            <a:r>
              <a:rPr lang="sk-SK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plasma</a:t>
            </a: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device</a:t>
            </a: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Portable</a:t>
            </a: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230V</a:t>
            </a: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1.8W</a:t>
            </a: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</a:t>
            </a: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solidFill>
                <a:srgbClr val="7030A0"/>
              </a:solidFill>
            </a:endParaRPr>
          </a:p>
        </p:txBody>
      </p:sp>
      <p:pic>
        <p:nvPicPr>
          <p:cNvPr id="10" name="Picture 7">
            <a:extLst>
              <a:ext uri="{FF2B5EF4-FFF2-40B4-BE49-F238E27FC236}">
                <a16:creationId xmlns:a16="http://schemas.microsoft.com/office/drawing/2014/main" id="{AB42B1EB-2F10-4000-82E5-BB1918A385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5271111" y="1472324"/>
            <a:ext cx="3011464" cy="4375328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4118719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v-SE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Technical design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066" y="1524875"/>
            <a:ext cx="7737594" cy="4555200"/>
          </a:xfrm>
        </p:spPr>
        <p:txBody>
          <a:bodyPr/>
          <a:lstStyle/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 1mm tip</a:t>
            </a:r>
          </a:p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0,5cm distance</a:t>
            </a:r>
          </a:p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0,1mm spot</a:t>
            </a:r>
          </a:p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0,6 - 1,8 W</a:t>
            </a:r>
          </a:p>
        </p:txBody>
      </p:sp>
      <p:pic>
        <p:nvPicPr>
          <p:cNvPr id="9" name="Obrázek 2">
            <a:extLst>
              <a:ext uri="{FF2B5EF4-FFF2-40B4-BE49-F238E27FC236}">
                <a16:creationId xmlns:a16="http://schemas.microsoft.com/office/drawing/2014/main" id="{99B10426-F06B-4591-9CEC-6FA9904679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7" b="32280"/>
          <a:stretch/>
        </p:blipFill>
        <p:spPr>
          <a:xfrm>
            <a:off x="775340" y="4469347"/>
            <a:ext cx="7020272" cy="138209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2CDDF5-C89E-48C4-A853-F0B60DFE4C18}"/>
              </a:ext>
            </a:extLst>
          </p:cNvPr>
          <p:cNvPicPr/>
          <p:nvPr/>
        </p:nvPicPr>
        <p:blipFill rotWithShape="1">
          <a:blip r:embed="rId5"/>
          <a:srcRect l="17546" t="15124" r="15751" b="16860"/>
          <a:stretch/>
        </p:blipFill>
        <p:spPr>
          <a:xfrm>
            <a:off x="5319252" y="1385810"/>
            <a:ext cx="3049408" cy="2808312"/>
          </a:xfrm>
          <a:prstGeom prst="rect">
            <a:avLst/>
          </a:prstGeom>
          <a:ln w="9360"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18771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39699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Indications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Picture 5">
            <a:extLst>
              <a:ext uri="{FF2B5EF4-FFF2-40B4-BE49-F238E27FC236}">
                <a16:creationId xmlns:a16="http://schemas.microsoft.com/office/drawing/2014/main" id="{B3FEC1CA-81E6-4CF7-8BD6-B0FAB5B521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548361" y="1601165"/>
            <a:ext cx="2699640" cy="1800000"/>
          </a:xfrm>
          <a:prstGeom prst="rect">
            <a:avLst/>
          </a:prstGeom>
          <a:ln w="9360">
            <a:noFill/>
          </a:ln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191BDB70-B3F5-481E-A511-A8D747385BF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4896001" y="1601164"/>
            <a:ext cx="2984760" cy="1799999"/>
          </a:xfrm>
          <a:prstGeom prst="rect">
            <a:avLst/>
          </a:prstGeom>
          <a:ln w="9360">
            <a:noFill/>
          </a:ln>
        </p:spPr>
      </p:pic>
      <p:pic>
        <p:nvPicPr>
          <p:cNvPr id="12" name="Picture 15">
            <a:extLst>
              <a:ext uri="{FF2B5EF4-FFF2-40B4-BE49-F238E27FC236}">
                <a16:creationId xmlns:a16="http://schemas.microsoft.com/office/drawing/2014/main" id="{DECA83D9-7A7B-4E88-8D02-60F56A83D47A}"/>
              </a:ext>
            </a:extLst>
          </p:cNvPr>
          <p:cNvPicPr/>
          <p:nvPr/>
        </p:nvPicPr>
        <p:blipFill rotWithShape="1">
          <a:blip r:embed="rId6"/>
          <a:srcRect r="1423"/>
          <a:stretch/>
        </p:blipFill>
        <p:spPr>
          <a:xfrm>
            <a:off x="3134189" y="4027905"/>
            <a:ext cx="2484120" cy="19616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39193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Obrázek 1">
            <a:extLst>
              <a:ext uri="{FF2B5EF4-FFF2-40B4-BE49-F238E27FC236}">
                <a16:creationId xmlns:a16="http://schemas.microsoft.com/office/drawing/2014/main" id="{D6713950-2B65-40DB-87D3-82699FC884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979" t="38256" r="24801" b="32656"/>
          <a:stretch/>
        </p:blipFill>
        <p:spPr>
          <a:xfrm>
            <a:off x="1015607" y="2055695"/>
            <a:ext cx="7348821" cy="3230588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sp>
        <p:nvSpPr>
          <p:cNvPr id="12" name="TextovéPole 3">
            <a:extLst>
              <a:ext uri="{FF2B5EF4-FFF2-40B4-BE49-F238E27FC236}">
                <a16:creationId xmlns:a16="http://schemas.microsoft.com/office/drawing/2014/main" id="{C6CD8C14-ECA2-403A-AF69-40AA533B07C3}"/>
              </a:ext>
            </a:extLst>
          </p:cNvPr>
          <p:cNvSpPr txBox="1"/>
          <p:nvPr/>
        </p:nvSpPr>
        <p:spPr>
          <a:xfrm>
            <a:off x="5796136" y="2780928"/>
            <a:ext cx="1320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50000"/>
                  </a:schemeClr>
                </a:solidFill>
                <a:latin typeface="TeXGyreAdventor" panose="00000800000000000000" pitchFamily="50" charset="-18"/>
              </a:rPr>
              <a:t>epidermis</a:t>
            </a:r>
          </a:p>
        </p:txBody>
      </p:sp>
      <p:sp>
        <p:nvSpPr>
          <p:cNvPr id="13" name="TextovéPole 5">
            <a:extLst>
              <a:ext uri="{FF2B5EF4-FFF2-40B4-BE49-F238E27FC236}">
                <a16:creationId xmlns:a16="http://schemas.microsoft.com/office/drawing/2014/main" id="{CD4E6988-4B3F-433E-B218-55ED0CBFA947}"/>
              </a:ext>
            </a:extLst>
          </p:cNvPr>
          <p:cNvSpPr txBox="1"/>
          <p:nvPr/>
        </p:nvSpPr>
        <p:spPr>
          <a:xfrm>
            <a:off x="2483768" y="4509120"/>
            <a:ext cx="1536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50000"/>
                  </a:schemeClr>
                </a:solidFill>
                <a:latin typeface="TeXGyreAdventor" panose="00000800000000000000" pitchFamily="50" charset="-18"/>
              </a:rPr>
              <a:t>dermis</a:t>
            </a:r>
          </a:p>
        </p:txBody>
      </p:sp>
    </p:spTree>
    <p:extLst>
      <p:ext uri="{BB962C8B-B14F-4D97-AF65-F5344CB8AC3E}">
        <p14:creationId xmlns:p14="http://schemas.microsoft.com/office/powerpoint/2010/main" val="537412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Obrázek 2">
            <a:extLst>
              <a:ext uri="{FF2B5EF4-FFF2-40B4-BE49-F238E27FC236}">
                <a16:creationId xmlns:a16="http://schemas.microsoft.com/office/drawing/2014/main" id="{51125E2E-D20B-4C22-A84D-97B0B33A4E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13" t="31800" r="24013" b="29000"/>
          <a:stretch/>
        </p:blipFill>
        <p:spPr>
          <a:xfrm>
            <a:off x="1399096" y="2318553"/>
            <a:ext cx="6740351" cy="3774597"/>
          </a:xfrm>
          <a:prstGeom prst="rect">
            <a:avLst/>
          </a:prstGeom>
        </p:spPr>
      </p:pic>
      <p:sp>
        <p:nvSpPr>
          <p:cNvPr id="8" name="TextovéPole 3">
            <a:extLst>
              <a:ext uri="{FF2B5EF4-FFF2-40B4-BE49-F238E27FC236}">
                <a16:creationId xmlns:a16="http://schemas.microsoft.com/office/drawing/2014/main" id="{6AD299F6-52D5-4955-ABFD-572487EA704E}"/>
              </a:ext>
            </a:extLst>
          </p:cNvPr>
          <p:cNvSpPr txBox="1"/>
          <p:nvPr/>
        </p:nvSpPr>
        <p:spPr>
          <a:xfrm>
            <a:off x="1399097" y="16376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Resurfation</a:t>
            </a:r>
            <a:endParaRPr lang="cs-CZ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531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ovéPole 3">
            <a:extLst>
              <a:ext uri="{FF2B5EF4-FFF2-40B4-BE49-F238E27FC236}">
                <a16:creationId xmlns:a16="http://schemas.microsoft.com/office/drawing/2014/main" id="{6AD299F6-52D5-4955-ABFD-572487EA704E}"/>
              </a:ext>
            </a:extLst>
          </p:cNvPr>
          <p:cNvSpPr txBox="1"/>
          <p:nvPr/>
        </p:nvSpPr>
        <p:spPr>
          <a:xfrm>
            <a:off x="1399097" y="16376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Dotting</a:t>
            </a:r>
            <a:endParaRPr lang="cs-CZ" sz="32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1">
            <a:extLst>
              <a:ext uri="{FF2B5EF4-FFF2-40B4-BE49-F238E27FC236}">
                <a16:creationId xmlns:a16="http://schemas.microsoft.com/office/drawing/2014/main" id="{0E064318-25F4-446A-ABC2-82690D004F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13" t="37438" r="23225" b="29000"/>
          <a:stretch/>
        </p:blipFill>
        <p:spPr>
          <a:xfrm>
            <a:off x="1399096" y="2222410"/>
            <a:ext cx="6965331" cy="380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938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ovéPole 3">
            <a:extLst>
              <a:ext uri="{FF2B5EF4-FFF2-40B4-BE49-F238E27FC236}">
                <a16:creationId xmlns:a16="http://schemas.microsoft.com/office/drawing/2014/main" id="{6AD299F6-52D5-4955-ABFD-572487EA704E}"/>
              </a:ext>
            </a:extLst>
          </p:cNvPr>
          <p:cNvSpPr txBox="1"/>
          <p:nvPr/>
        </p:nvSpPr>
        <p:spPr>
          <a:xfrm>
            <a:off x="1399097" y="16376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Healing</a:t>
            </a:r>
            <a:endParaRPr lang="cs-CZ" sz="32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ázek 2">
            <a:extLst>
              <a:ext uri="{FF2B5EF4-FFF2-40B4-BE49-F238E27FC236}">
                <a16:creationId xmlns:a16="http://schemas.microsoft.com/office/drawing/2014/main" id="{11EAE911-68BA-4A9E-B14D-4EA58E1055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13" t="37399" r="23225" b="29001"/>
          <a:stretch/>
        </p:blipFill>
        <p:spPr>
          <a:xfrm>
            <a:off x="1399098" y="2134576"/>
            <a:ext cx="7214228" cy="35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9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Pictures before and after treatment 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2" descr="C:\Users\Veronika\Desktop\Plasma Jett hard blepharoplastika\IMG_3680.jpg">
            <a:extLst>
              <a:ext uri="{FF2B5EF4-FFF2-40B4-BE49-F238E27FC236}">
                <a16:creationId xmlns:a16="http://schemas.microsoft.com/office/drawing/2014/main" id="{328E3C46-7657-42ED-904B-2F898DFA4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034" y="1191037"/>
            <a:ext cx="3657600" cy="239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Veronika\Desktop\Plasma Jett hard blepharoplastika\IMG_3698.jpg">
            <a:extLst>
              <a:ext uri="{FF2B5EF4-FFF2-40B4-BE49-F238E27FC236}">
                <a16:creationId xmlns:a16="http://schemas.microsoft.com/office/drawing/2014/main" id="{3F441CB0-6603-478D-AB8A-C565A8311C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9" r="1979"/>
          <a:stretch/>
        </p:blipFill>
        <p:spPr bwMode="auto">
          <a:xfrm>
            <a:off x="4964634" y="1171225"/>
            <a:ext cx="36385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Veronika\Desktop\Plasma Jett hard blepharoplastika\IMG_3709.jpg">
            <a:extLst>
              <a:ext uri="{FF2B5EF4-FFF2-40B4-BE49-F238E27FC236}">
                <a16:creationId xmlns:a16="http://schemas.microsoft.com/office/drawing/2014/main" id="{2BF0471C-600E-4EE6-8698-E2869DADF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175" y="3650080"/>
            <a:ext cx="3657600" cy="24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Veronika\Desktop\Plasma Jett hard blepharoplastika\P3040044.JPG">
            <a:extLst>
              <a:ext uri="{FF2B5EF4-FFF2-40B4-BE49-F238E27FC236}">
                <a16:creationId xmlns:a16="http://schemas.microsoft.com/office/drawing/2014/main" id="{6492C71F-74F3-4F2A-B26B-3407FED68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743" y="3639009"/>
            <a:ext cx="3304331" cy="247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7601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592</Words>
  <Application>Microsoft Office PowerPoint</Application>
  <PresentationFormat>Prezentácia na obrazovke (4:3)</PresentationFormat>
  <Paragraphs>67</Paragraphs>
  <Slides>15</Slides>
  <Notes>15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20" baseType="lpstr">
      <vt:lpstr>Arial</vt:lpstr>
      <vt:lpstr>Calibri</vt:lpstr>
      <vt:lpstr>TeXGyreAdventor</vt:lpstr>
      <vt:lpstr>Wingdings</vt:lpstr>
      <vt:lpstr>Simple Light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cp:lastModifiedBy>Zuzana</cp:lastModifiedBy>
  <cp:revision>24</cp:revision>
  <dcterms:modified xsi:type="dcterms:W3CDTF">2018-03-22T14:07:41Z</dcterms:modified>
</cp:coreProperties>
</file>